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7" r:id="rId3"/>
    <p:sldId id="298" r:id="rId4"/>
    <p:sldId id="299" r:id="rId5"/>
    <p:sldId id="259" r:id="rId6"/>
    <p:sldId id="274" r:id="rId7"/>
    <p:sldId id="300" r:id="rId8"/>
    <p:sldId id="301" r:id="rId9"/>
    <p:sldId id="302" r:id="rId10"/>
    <p:sldId id="284" r:id="rId11"/>
    <p:sldId id="303" r:id="rId12"/>
    <p:sldId id="304" r:id="rId13"/>
    <p:sldId id="305" r:id="rId14"/>
    <p:sldId id="306" r:id="rId15"/>
    <p:sldId id="286" r:id="rId16"/>
    <p:sldId id="307" r:id="rId17"/>
    <p:sldId id="268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329"/>
    <a:srgbClr val="242730"/>
    <a:srgbClr val="092561"/>
    <a:srgbClr val="79AD1B"/>
    <a:srgbClr val="1D5FAF"/>
    <a:srgbClr val="2879DC"/>
    <a:srgbClr val="5D9BE5"/>
    <a:srgbClr val="DAE9F6"/>
    <a:srgbClr val="B5E65C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07" autoAdjust="0"/>
    <p:restoredTop sz="94660"/>
  </p:normalViewPr>
  <p:slideViewPr>
    <p:cSldViewPr snapToGrid="0">
      <p:cViewPr varScale="1">
        <p:scale>
          <a:sx n="59" d="100"/>
          <a:sy n="59" d="100"/>
        </p:scale>
        <p:origin x="-123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5" indent="0" algn="ctr">
              <a:buNone/>
              <a:defRPr sz="1800"/>
            </a:lvl3pPr>
            <a:lvl4pPr marL="1371546" indent="0" algn="ctr">
              <a:buNone/>
              <a:defRPr sz="1600"/>
            </a:lvl4pPr>
            <a:lvl5pPr marL="1828729" indent="0" algn="ctr">
              <a:buNone/>
              <a:defRPr sz="1600"/>
            </a:lvl5pPr>
            <a:lvl6pPr marL="2285911" indent="0" algn="ctr">
              <a:buNone/>
              <a:defRPr sz="1600"/>
            </a:lvl6pPr>
            <a:lvl7pPr marL="2743094" indent="0" algn="ctr">
              <a:buNone/>
              <a:defRPr sz="1600"/>
            </a:lvl7pPr>
            <a:lvl8pPr marL="3200276" indent="0" algn="ctr">
              <a:buNone/>
              <a:defRPr sz="1600"/>
            </a:lvl8pPr>
            <a:lvl9pPr marL="365745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14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80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6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6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26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-1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 flipH="1">
            <a:off x="0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 flipH="1">
            <a:off x="0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8" idx="1"/>
          </p:cNvCxnSpPr>
          <p:nvPr userDrawn="1"/>
        </p:nvCxnSpPr>
        <p:spPr>
          <a:xfrm>
            <a:off x="-1" y="3429000"/>
            <a:ext cx="3124202" cy="38957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034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 flipH="1">
            <a:off x="0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1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7" y="304800"/>
            <a:ext cx="9144793" cy="581025"/>
          </a:xfrm>
          <a:prstGeom prst="rect">
            <a:avLst/>
          </a:prstGeom>
          <a:effectLst>
            <a:outerShdw blurRad="50800" dist="63500" dir="5400000" algn="t" rotWithShape="0">
              <a:schemeClr val="tx1">
                <a:lumMod val="75000"/>
                <a:lumOff val="25000"/>
                <a:alpha val="82000"/>
              </a:schemeClr>
            </a:outerShdw>
          </a:effectLst>
        </p:spPr>
      </p:pic>
      <p:sp>
        <p:nvSpPr>
          <p:cNvPr id="11" name="직사각형 10"/>
          <p:cNvSpPr/>
          <p:nvPr userDrawn="1"/>
        </p:nvSpPr>
        <p:spPr>
          <a:xfrm>
            <a:off x="-397" y="0"/>
            <a:ext cx="9144793" cy="685800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4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1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7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3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3" y="2505076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6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86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42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92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5" indent="0">
              <a:buNone/>
              <a:defRPr sz="2400"/>
            </a:lvl3pPr>
            <a:lvl4pPr marL="1371546" indent="0">
              <a:buNone/>
              <a:defRPr sz="2000"/>
            </a:lvl4pPr>
            <a:lvl5pPr marL="1828729" indent="0">
              <a:buNone/>
              <a:defRPr sz="2000"/>
            </a:lvl5pPr>
            <a:lvl6pPr marL="2285911" indent="0">
              <a:buNone/>
              <a:defRPr sz="2000"/>
            </a:lvl6pPr>
            <a:lvl7pPr marL="2743094" indent="0">
              <a:buNone/>
              <a:defRPr sz="2000"/>
            </a:lvl7pPr>
            <a:lvl8pPr marL="3200276" indent="0">
              <a:buNone/>
              <a:defRPr sz="2000"/>
            </a:lvl8pPr>
            <a:lvl9pPr marL="365745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5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1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2019-03-16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2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txStyles>
    <p:titleStyle>
      <a:lvl1pPr algn="l" defTabSz="914365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5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6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8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1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2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5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7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9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5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9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1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4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8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40H8K0E99OI&amp;feature=share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8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C8797AC-3A4D-4967-83AC-283DA6147013}"/>
              </a:ext>
            </a:extLst>
          </p:cNvPr>
          <p:cNvSpPr txBox="1"/>
          <p:nvPr/>
        </p:nvSpPr>
        <p:spPr>
          <a:xfrm>
            <a:off x="839993" y="5314089"/>
            <a:ext cx="78191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201301256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김상우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201301264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김준연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201401443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이승혁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201301307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한대호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589083F-F7DE-4AF2-82EF-0474A3BDB59F}"/>
              </a:ext>
            </a:extLst>
          </p:cNvPr>
          <p:cNvSpPr/>
          <p:nvPr/>
        </p:nvSpPr>
        <p:spPr>
          <a:xfrm>
            <a:off x="3640821" y="4665485"/>
            <a:ext cx="5192785" cy="447572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파이썬을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활용한 강화학습 환경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13204" y="2928309"/>
            <a:ext cx="4145936" cy="523220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13204" y="2970761"/>
            <a:ext cx="4145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5E65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항공 소프트웨어 프로젝트</a:t>
            </a:r>
            <a:endParaRPr lang="en-US" altLang="ko-KR" sz="2800" b="1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B5E65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365" y="3695013"/>
            <a:ext cx="8378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오목 대국 프로그램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E57573C-D530-40A7-8872-D4837E68156E}"/>
              </a:ext>
            </a:extLst>
          </p:cNvPr>
          <p:cNvSpPr/>
          <p:nvPr/>
        </p:nvSpPr>
        <p:spPr>
          <a:xfrm>
            <a:off x="0" y="4390750"/>
            <a:ext cx="4772940" cy="2530929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1D011F8-07A5-49E1-A3ED-F155C66A87D7}"/>
              </a:ext>
            </a:extLst>
          </p:cNvPr>
          <p:cNvSpPr/>
          <p:nvPr/>
        </p:nvSpPr>
        <p:spPr>
          <a:xfrm>
            <a:off x="1" y="0"/>
            <a:ext cx="3429000" cy="3695013"/>
          </a:xfrm>
          <a:prstGeom prst="rect">
            <a:avLst/>
          </a:prstGeom>
          <a:blipFill dpi="0" rotWithShape="1">
            <a:blip r:embed="rId4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87E7BA14-24C4-4712-A893-44A59A8EE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542" y="0"/>
            <a:ext cx="1249457" cy="65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4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OpenAi</a:t>
              </a:r>
              <a:r>
                <a:rPr lang="en-US" altLang="ko-KR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Gym </a:t>
              </a:r>
              <a:r>
                <a:rPr lang="ko-KR" altLang="en-US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  <a:endPara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E8221B9-4F20-4DB0-BE04-02AEEC15093E}"/>
              </a:ext>
            </a:extLst>
          </p:cNvPr>
          <p:cNvSpPr txBox="1"/>
          <p:nvPr/>
        </p:nvSpPr>
        <p:spPr>
          <a:xfrm>
            <a:off x="821133" y="3395323"/>
            <a:ext cx="749136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/>
              <a:t> </a:t>
            </a:r>
            <a:r>
              <a:rPr lang="en-US" altLang="ko-KR" sz="4000" b="1" dirty="0" err="1" smtClean="0"/>
              <a:t>Gym.Env</a:t>
            </a:r>
            <a:r>
              <a:rPr lang="ko-KR" altLang="en-US" sz="4000" b="1" dirty="0" smtClean="0"/>
              <a:t>를 상속받는다</a:t>
            </a:r>
            <a:r>
              <a:rPr lang="en-US" altLang="ko-KR" sz="4000" b="1" dirty="0"/>
              <a:t> 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3401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OpenAi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Gym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  <a:endPara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E8221B9-4F20-4DB0-BE04-02AEEC15093E}"/>
              </a:ext>
            </a:extLst>
          </p:cNvPr>
          <p:cNvSpPr txBox="1"/>
          <p:nvPr/>
        </p:nvSpPr>
        <p:spPr>
          <a:xfrm>
            <a:off x="821133" y="3395323"/>
            <a:ext cx="749136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/>
              <a:t> </a:t>
            </a:r>
            <a:r>
              <a:rPr lang="en-US" altLang="ko-KR" sz="4800" b="1" dirty="0" smtClean="0"/>
              <a:t>_reset</a:t>
            </a:r>
            <a:r>
              <a:rPr lang="en-US" altLang="ko-KR" sz="4000" b="1" dirty="0"/>
              <a:t> </a:t>
            </a:r>
            <a:endParaRPr lang="ko-KR" altLang="en-US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8221B9-4F20-4DB0-BE04-02AEEC15093E}"/>
              </a:ext>
            </a:extLst>
          </p:cNvPr>
          <p:cNvSpPr txBox="1"/>
          <p:nvPr/>
        </p:nvSpPr>
        <p:spPr>
          <a:xfrm>
            <a:off x="821133" y="4447480"/>
            <a:ext cx="749136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/>
              <a:t> </a:t>
            </a:r>
            <a:r>
              <a:rPr lang="ko-KR" altLang="en-US" sz="2000" b="1" dirty="0" smtClean="0"/>
              <a:t>반복하는 </a:t>
            </a:r>
            <a:r>
              <a:rPr lang="ko-KR" altLang="en-US" sz="2000" b="1" dirty="0" err="1" smtClean="0"/>
              <a:t>상황를</a:t>
            </a:r>
            <a:r>
              <a:rPr lang="ko-KR" altLang="en-US" sz="2000" b="1" dirty="0" smtClean="0"/>
              <a:t> 초기화</a:t>
            </a:r>
            <a:r>
              <a:rPr lang="en-US" altLang="ko-KR" sz="4000" b="1" dirty="0"/>
              <a:t> 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98427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OpenAi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Gym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  <a:endPara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E8221B9-4F20-4DB0-BE04-02AEEC15093E}"/>
              </a:ext>
            </a:extLst>
          </p:cNvPr>
          <p:cNvSpPr txBox="1"/>
          <p:nvPr/>
        </p:nvSpPr>
        <p:spPr>
          <a:xfrm>
            <a:off x="821133" y="3395323"/>
            <a:ext cx="749136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/>
              <a:t> </a:t>
            </a:r>
            <a:r>
              <a:rPr lang="en-US" altLang="ko-KR" sz="4800" b="1" dirty="0" smtClean="0"/>
              <a:t>_</a:t>
            </a:r>
            <a:r>
              <a:rPr lang="en-US" altLang="ko-KR" sz="4800" b="1" dirty="0" smtClean="0"/>
              <a:t>step</a:t>
            </a:r>
            <a:r>
              <a:rPr lang="en-US" altLang="ko-KR" sz="4000" b="1" dirty="0"/>
              <a:t> </a:t>
            </a:r>
            <a:endParaRPr lang="ko-KR" altLang="en-US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8221B9-4F20-4DB0-BE04-02AEEC15093E}"/>
              </a:ext>
            </a:extLst>
          </p:cNvPr>
          <p:cNvSpPr txBox="1"/>
          <p:nvPr/>
        </p:nvSpPr>
        <p:spPr>
          <a:xfrm>
            <a:off x="821133" y="4581375"/>
            <a:ext cx="749136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/>
              <a:t>  </a:t>
            </a:r>
            <a:r>
              <a:rPr lang="ko-KR" altLang="en-US" sz="2000" b="1" dirty="0" smtClean="0"/>
              <a:t>새로운 상태로 진행하는 과정</a:t>
            </a:r>
            <a:r>
              <a:rPr lang="en-US" altLang="ko-KR" sz="4000" b="1" dirty="0"/>
              <a:t> 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98427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OpenAi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Gym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  <a:endPara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E8221B9-4F20-4DB0-BE04-02AEEC15093E}"/>
              </a:ext>
            </a:extLst>
          </p:cNvPr>
          <p:cNvSpPr txBox="1"/>
          <p:nvPr/>
        </p:nvSpPr>
        <p:spPr>
          <a:xfrm>
            <a:off x="821133" y="3395323"/>
            <a:ext cx="749136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/>
              <a:t> </a:t>
            </a:r>
            <a:r>
              <a:rPr lang="en-US" altLang="ko-KR" sz="4800" b="1" dirty="0" smtClean="0"/>
              <a:t>_render</a:t>
            </a:r>
            <a:r>
              <a:rPr lang="en-US" altLang="ko-KR" sz="4000" b="1" dirty="0"/>
              <a:t> </a:t>
            </a:r>
            <a:endParaRPr lang="ko-KR" altLang="en-US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8221B9-4F20-4DB0-BE04-02AEEC15093E}"/>
              </a:ext>
            </a:extLst>
          </p:cNvPr>
          <p:cNvSpPr txBox="1"/>
          <p:nvPr/>
        </p:nvSpPr>
        <p:spPr>
          <a:xfrm>
            <a:off x="821133" y="4381913"/>
            <a:ext cx="749136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/>
              <a:t> </a:t>
            </a:r>
            <a:r>
              <a:rPr lang="ko-KR" altLang="en-US" sz="2000" b="1" dirty="0" smtClean="0"/>
              <a:t>결과 </a:t>
            </a:r>
            <a:r>
              <a:rPr lang="ko-KR" altLang="en-US" sz="2000" b="1" dirty="0" err="1" smtClean="0"/>
              <a:t>보기쉽게</a:t>
            </a:r>
            <a:r>
              <a:rPr lang="ko-KR" altLang="en-US" sz="2000" b="1" dirty="0" smtClean="0"/>
              <a:t> 시각화</a:t>
            </a:r>
            <a:r>
              <a:rPr lang="en-US" altLang="ko-KR" sz="2400" b="1" dirty="0"/>
              <a:t> 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8427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89216" y="3043326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OpenAi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Gym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  <a:endPara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1C424C5-49B9-4DBE-9A94-708FADC99B3B}"/>
              </a:ext>
            </a:extLst>
          </p:cNvPr>
          <p:cNvSpPr txBox="1"/>
          <p:nvPr/>
        </p:nvSpPr>
        <p:spPr>
          <a:xfrm>
            <a:off x="5330253" y="4305352"/>
            <a:ext cx="2647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호출할 것</a:t>
            </a:r>
            <a:endParaRPr lang="en-US" altLang="ko-KR" sz="2400" dirty="0" smtClean="0"/>
          </a:p>
          <a:p>
            <a:pPr algn="ctr"/>
            <a:r>
              <a:rPr lang="en-US" altLang="ko-KR" sz="2400" dirty="0"/>
              <a:t>r</a:t>
            </a:r>
            <a:r>
              <a:rPr lang="en-US" altLang="ko-KR" sz="2400" dirty="0" smtClean="0"/>
              <a:t>eset</a:t>
            </a:r>
          </a:p>
          <a:p>
            <a:pPr algn="ctr"/>
            <a:r>
              <a:rPr lang="en-US" altLang="ko-KR" sz="2400" dirty="0" smtClean="0"/>
              <a:t>step</a:t>
            </a:r>
          </a:p>
          <a:p>
            <a:pPr algn="ctr"/>
            <a:r>
              <a:rPr lang="en-US" altLang="ko-KR" sz="2400" dirty="0" smtClean="0"/>
              <a:t>render</a:t>
            </a:r>
            <a:endParaRPr lang="ko-KR" altLang="en-US" sz="2000" dirty="0"/>
          </a:p>
        </p:txBody>
      </p:sp>
      <p:grpSp>
        <p:nvGrpSpPr>
          <p:cNvPr id="6" name="그룹 5"/>
          <p:cNvGrpSpPr/>
          <p:nvPr/>
        </p:nvGrpSpPr>
        <p:grpSpPr>
          <a:xfrm>
            <a:off x="5330253" y="1414768"/>
            <a:ext cx="3013500" cy="2478713"/>
            <a:chOff x="5038427" y="2398087"/>
            <a:chExt cx="3013500" cy="2478713"/>
          </a:xfrm>
        </p:grpSpPr>
        <p:sp>
          <p:nvSpPr>
            <p:cNvPr id="5" name="직사각형 4"/>
            <p:cNvSpPr/>
            <p:nvPr/>
          </p:nvSpPr>
          <p:spPr>
            <a:xfrm>
              <a:off x="5582649" y="3228741"/>
              <a:ext cx="1925055" cy="164805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/>
                <a:t>에이전트</a:t>
              </a:r>
              <a:endParaRPr lang="ko-KR" altLang="en-US" sz="28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91C424C5-49B9-4DBE-9A94-708FADC99B3B}"/>
                </a:ext>
              </a:extLst>
            </p:cNvPr>
            <p:cNvSpPr txBox="1"/>
            <p:nvPr/>
          </p:nvSpPr>
          <p:spPr>
            <a:xfrm>
              <a:off x="5038427" y="2398087"/>
              <a:ext cx="3013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문제풀이</a:t>
              </a:r>
              <a:endParaRPr lang="ko-KR" altLang="en-US" sz="240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21133" y="1414768"/>
            <a:ext cx="3013500" cy="2575619"/>
            <a:chOff x="1184660" y="2413476"/>
            <a:chExt cx="3013500" cy="2575619"/>
          </a:xfrm>
        </p:grpSpPr>
        <p:sp>
          <p:nvSpPr>
            <p:cNvPr id="4" name="타원 3"/>
            <p:cNvSpPr/>
            <p:nvPr/>
          </p:nvSpPr>
          <p:spPr>
            <a:xfrm>
              <a:off x="1540042" y="3169407"/>
              <a:ext cx="2133600" cy="181968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smtClean="0"/>
                <a:t>환경</a:t>
              </a:r>
              <a:endParaRPr lang="ko-KR" altLang="en-US" sz="3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91C424C5-49B9-4DBE-9A94-708FADC99B3B}"/>
                </a:ext>
              </a:extLst>
            </p:cNvPr>
            <p:cNvSpPr txBox="1"/>
            <p:nvPr/>
          </p:nvSpPr>
          <p:spPr>
            <a:xfrm>
              <a:off x="1184660" y="2413476"/>
              <a:ext cx="3013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문제정의</a:t>
              </a:r>
              <a:endParaRPr lang="ko-KR" altLang="en-US" sz="240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1C424C5-49B9-4DBE-9A94-708FADC99B3B}"/>
              </a:ext>
            </a:extLst>
          </p:cNvPr>
          <p:cNvSpPr txBox="1"/>
          <p:nvPr/>
        </p:nvSpPr>
        <p:spPr>
          <a:xfrm>
            <a:off x="1004200" y="4290390"/>
            <a:ext cx="2647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구현할 것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_reset</a:t>
            </a:r>
          </a:p>
          <a:p>
            <a:pPr algn="ctr"/>
            <a:r>
              <a:rPr lang="en-US" altLang="ko-KR" sz="2400" dirty="0" smtClean="0"/>
              <a:t>_step</a:t>
            </a:r>
          </a:p>
          <a:p>
            <a:pPr algn="ctr"/>
            <a:r>
              <a:rPr lang="en-US" altLang="ko-KR" sz="2400" dirty="0" smtClean="0"/>
              <a:t>-render</a:t>
            </a:r>
            <a:endParaRPr lang="ko-KR" altLang="en-US" sz="2000" dirty="0"/>
          </a:p>
        </p:txBody>
      </p:sp>
      <p:sp>
        <p:nvSpPr>
          <p:cNvPr id="9" name="오른쪽 화살표 8"/>
          <p:cNvSpPr/>
          <p:nvPr/>
        </p:nvSpPr>
        <p:spPr>
          <a:xfrm>
            <a:off x="3651564" y="2358189"/>
            <a:ext cx="1818794" cy="529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화살표 10"/>
          <p:cNvSpPr/>
          <p:nvPr/>
        </p:nvSpPr>
        <p:spPr>
          <a:xfrm>
            <a:off x="3617592" y="3131349"/>
            <a:ext cx="1818794" cy="622504"/>
          </a:xfrm>
          <a:prstGeom prst="leftArrow">
            <a:avLst>
              <a:gd name="adj1" fmla="val 3969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5215821" y="3351104"/>
            <a:ext cx="114432" cy="137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1C424C5-49B9-4DBE-9A94-708FADC99B3B}"/>
              </a:ext>
            </a:extLst>
          </p:cNvPr>
          <p:cNvSpPr txBox="1"/>
          <p:nvPr/>
        </p:nvSpPr>
        <p:spPr>
          <a:xfrm>
            <a:off x="3343174" y="2884785"/>
            <a:ext cx="256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 판단 후 동작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1C424C5-49B9-4DBE-9A94-708FADC99B3B}"/>
              </a:ext>
            </a:extLst>
          </p:cNvPr>
          <p:cNvSpPr txBox="1"/>
          <p:nvPr/>
        </p:nvSpPr>
        <p:spPr>
          <a:xfrm>
            <a:off x="3278781" y="1996224"/>
            <a:ext cx="256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 상태와 보상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61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틱택토</a:t>
              </a:r>
              <a:r>
                <a:rPr lang="ko-KR" altLang="en-US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환경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4</a:t>
              </a:r>
              <a:endPara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273A18E-7844-4894-A1E2-808EBC971325}"/>
              </a:ext>
            </a:extLst>
          </p:cNvPr>
          <p:cNvSpPr txBox="1"/>
          <p:nvPr/>
        </p:nvSpPr>
        <p:spPr>
          <a:xfrm>
            <a:off x="2621818" y="1690854"/>
            <a:ext cx="4139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 smtClean="0"/>
              <a:t>틱택토</a:t>
            </a:r>
            <a:r>
              <a:rPr lang="en-US" altLang="ko-KR" sz="3200" b="1" dirty="0" smtClean="0"/>
              <a:t>(</a:t>
            </a:r>
            <a:r>
              <a:rPr lang="en-US" altLang="ko-KR" sz="3200" b="1" dirty="0" err="1" smtClean="0"/>
              <a:t>TicTacToe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pic>
        <p:nvPicPr>
          <p:cNvPr id="5122" name="Picture 2" descr="C:\Users\user\Desktop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974" y="2465783"/>
            <a:ext cx="4614384" cy="31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273A18E-7844-4894-A1E2-808EBC971325}"/>
              </a:ext>
            </a:extLst>
          </p:cNvPr>
          <p:cNvSpPr txBox="1"/>
          <p:nvPr/>
        </p:nvSpPr>
        <p:spPr>
          <a:xfrm>
            <a:off x="2621818" y="5708638"/>
            <a:ext cx="4139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개념을 잡는데 용이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7884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53551" y="4781477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틱택톡</a:t>
              </a:r>
              <a:r>
                <a:rPr lang="ko-KR" altLang="en-US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환경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4</a:t>
              </a:r>
              <a:endPara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E8221B9-4F20-4DB0-BE04-02AEEC15093E}"/>
              </a:ext>
            </a:extLst>
          </p:cNvPr>
          <p:cNvSpPr txBox="1"/>
          <p:nvPr/>
        </p:nvSpPr>
        <p:spPr>
          <a:xfrm>
            <a:off x="1057009" y="5105209"/>
            <a:ext cx="749136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간단한 </a:t>
            </a:r>
            <a:r>
              <a:rPr lang="en-US" altLang="ko-KR" sz="2800" b="1" dirty="0" smtClean="0"/>
              <a:t>Gym </a:t>
            </a:r>
            <a:r>
              <a:rPr lang="ko-KR" altLang="en-US" sz="2800" b="1" dirty="0" smtClean="0"/>
              <a:t>환경</a:t>
            </a:r>
            <a:r>
              <a:rPr lang="en-US" altLang="ko-KR" sz="4000" b="1" dirty="0"/>
              <a:t> </a:t>
            </a:r>
            <a:endParaRPr lang="ko-KR" altLang="en-US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8221B9-4F20-4DB0-BE04-02AEEC15093E}"/>
              </a:ext>
            </a:extLst>
          </p:cNvPr>
          <p:cNvSpPr txBox="1"/>
          <p:nvPr/>
        </p:nvSpPr>
        <p:spPr>
          <a:xfrm>
            <a:off x="1174313" y="5813095"/>
            <a:ext cx="74913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 </a:t>
            </a:r>
            <a:endParaRPr lang="ko-KR" altLang="en-US" sz="2400" b="1" dirty="0"/>
          </a:p>
        </p:txBody>
      </p:sp>
      <p:pic>
        <p:nvPicPr>
          <p:cNvPr id="6146" name="Picture 2" descr="C:\Users\user\Desktop\캡처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50" y="1435244"/>
            <a:ext cx="7488345" cy="350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46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 t="-30917" b="-996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51991" y="2966036"/>
            <a:ext cx="2742923" cy="132343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 defTabSz="914365"/>
            <a:r>
              <a:rPr lang="ko-KR" alt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감사합니다</a:t>
            </a:r>
            <a:endParaRPr lang="en-US" altLang="ko-KR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  <a:p>
            <a:pPr algn="ctr" defTabSz="914365"/>
            <a:r>
              <a:rPr lang="en-US" altLang="ko-KR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Thank You</a:t>
            </a:r>
            <a:endParaRPr lang="ko-KR" altLang="en-US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4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E4E974F-B053-4BDE-9824-7100F4BAEDD2}"/>
              </a:ext>
            </a:extLst>
          </p:cNvPr>
          <p:cNvSpPr/>
          <p:nvPr/>
        </p:nvSpPr>
        <p:spPr>
          <a:xfrm>
            <a:off x="-29980" y="4408643"/>
            <a:ext cx="4772940" cy="2530929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2" name="그룹 51"/>
          <p:cNvGrpSpPr/>
          <p:nvPr/>
        </p:nvGrpSpPr>
        <p:grpSpPr>
          <a:xfrm>
            <a:off x="4984793" y="2953181"/>
            <a:ext cx="4644985" cy="584775"/>
            <a:chOff x="3524241" y="3584171"/>
            <a:chExt cx="3925311" cy="584775"/>
          </a:xfrm>
        </p:grpSpPr>
        <p:sp>
          <p:nvSpPr>
            <p:cNvPr id="27" name="TextBox 26"/>
            <p:cNvSpPr txBox="1"/>
            <p:nvPr/>
          </p:nvSpPr>
          <p:spPr>
            <a:xfrm>
              <a:off x="4091133" y="3609471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강화학습 이란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24241" y="3584171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915478" y="3640603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949743" y="3605564"/>
            <a:ext cx="3988930" cy="584775"/>
            <a:chOff x="4118618" y="3546800"/>
            <a:chExt cx="3988930" cy="584775"/>
          </a:xfrm>
        </p:grpSpPr>
        <p:sp>
          <p:nvSpPr>
            <p:cNvPr id="54" name="TextBox 53"/>
            <p:cNvSpPr txBox="1"/>
            <p:nvPr/>
          </p:nvSpPr>
          <p:spPr>
            <a:xfrm>
              <a:off x="4349412" y="3608130"/>
              <a:ext cx="37581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18618" y="3546800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4940086" y="3631636"/>
            <a:ext cx="4264897" cy="1267486"/>
            <a:chOff x="4191063" y="2752917"/>
            <a:chExt cx="4264897" cy="1267486"/>
          </a:xfrm>
        </p:grpSpPr>
        <p:sp>
          <p:nvSpPr>
            <p:cNvPr id="58" name="TextBox 57"/>
            <p:cNvSpPr txBox="1"/>
            <p:nvPr/>
          </p:nvSpPr>
          <p:spPr>
            <a:xfrm>
              <a:off x="4906597" y="2752917"/>
              <a:ext cx="354936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openAi</a:t>
              </a:r>
              <a:r>
                <a:rPr lang="en-US" altLang="ko-KR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Gym</a:t>
              </a:r>
              <a:r>
                <a:rPr lang="ko-KR" altLang="en-US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이란</a:t>
              </a:r>
              <a:r>
                <a:rPr lang="en-US" altLang="ko-KR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191063" y="3435628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089B039-AB60-44FC-98C6-6797DCA8F152}"/>
              </a:ext>
            </a:extLst>
          </p:cNvPr>
          <p:cNvSpPr/>
          <p:nvPr/>
        </p:nvSpPr>
        <p:spPr>
          <a:xfrm>
            <a:off x="0" y="30639"/>
            <a:ext cx="3429000" cy="3695013"/>
          </a:xfrm>
          <a:prstGeom prst="rect">
            <a:avLst/>
          </a:prstGeom>
          <a:blipFill dpi="0" rotWithShape="1">
            <a:blip r:embed="rId3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48071" y="2181596"/>
            <a:ext cx="5613986" cy="447572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주차 소 주제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파이썬을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이용한 강화학습 환경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8637" y="1371118"/>
            <a:ext cx="2233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ko-KR" altLang="en-US" sz="48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949742" y="4373147"/>
            <a:ext cx="3988931" cy="1172976"/>
            <a:chOff x="3471108" y="2444678"/>
            <a:chExt cx="3988931" cy="1172976"/>
          </a:xfrm>
        </p:grpSpPr>
        <p:sp>
          <p:nvSpPr>
            <p:cNvPr id="17" name="TextBox 16"/>
            <p:cNvSpPr txBox="1"/>
            <p:nvPr/>
          </p:nvSpPr>
          <p:spPr>
            <a:xfrm>
              <a:off x="4101620" y="2444678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2400" spc="-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OpenAi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Gym </a:t>
              </a:r>
              <a:r>
                <a:rPr lang="ko-KR" altLang="en-US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71108" y="303287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8BC7251-B2F4-4A24-86B3-468C1868574C}"/>
              </a:ext>
            </a:extLst>
          </p:cNvPr>
          <p:cNvSpPr txBox="1"/>
          <p:nvPr/>
        </p:nvSpPr>
        <p:spPr>
          <a:xfrm>
            <a:off x="5580254" y="5009375"/>
            <a:ext cx="335841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spc="-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spc="-1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틱택토</a:t>
            </a:r>
            <a:r>
              <a:rPr lang="ko-KR" altLang="en-US" sz="2400" spc="-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환경</a:t>
            </a:r>
            <a:endParaRPr lang="ko-KR" altLang="en-US" sz="2400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0577622A-D1AC-4760-9FA0-196327783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542" y="0"/>
            <a:ext cx="1249457" cy="65068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26F4210-A1F8-4EC3-8706-802845E90701}"/>
              </a:ext>
            </a:extLst>
          </p:cNvPr>
          <p:cNvSpPr/>
          <p:nvPr/>
        </p:nvSpPr>
        <p:spPr>
          <a:xfrm>
            <a:off x="5446847" y="3701425"/>
            <a:ext cx="117303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692A0FD-B93E-44D7-BACC-C6D436E8EEF0}"/>
              </a:ext>
            </a:extLst>
          </p:cNvPr>
          <p:cNvSpPr/>
          <p:nvPr/>
        </p:nvSpPr>
        <p:spPr>
          <a:xfrm>
            <a:off x="5437190" y="4384260"/>
            <a:ext cx="117303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7A16D7D1-5B1E-4B66-B69A-50513D0B237B}"/>
              </a:ext>
            </a:extLst>
          </p:cNvPr>
          <p:cNvSpPr/>
          <p:nvPr/>
        </p:nvSpPr>
        <p:spPr>
          <a:xfrm>
            <a:off x="5437189" y="5022904"/>
            <a:ext cx="117303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37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강화학습 이란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0C693C9-D187-4F9F-AE5E-D5627E6BD365}"/>
              </a:ext>
            </a:extLst>
          </p:cNvPr>
          <p:cNvSpPr txBox="1"/>
          <p:nvPr/>
        </p:nvSpPr>
        <p:spPr>
          <a:xfrm>
            <a:off x="1356095" y="3378251"/>
            <a:ext cx="63504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 smtClean="0"/>
              <a:t>1.</a:t>
            </a:r>
            <a:r>
              <a:rPr lang="ko-KR" altLang="en-US" sz="2800" b="1" dirty="0" smtClean="0"/>
              <a:t>강화학습의 </a:t>
            </a:r>
            <a:r>
              <a:rPr lang="en-US" altLang="ko-KR" sz="2800" b="1" dirty="0" smtClean="0"/>
              <a:t>‘</a:t>
            </a:r>
            <a:r>
              <a:rPr lang="ko-KR" altLang="en-US" sz="2800" b="1" dirty="0" smtClean="0"/>
              <a:t>문제</a:t>
            </a:r>
            <a:r>
              <a:rPr lang="en-US" altLang="ko-KR" sz="2800" b="1" dirty="0" smtClean="0"/>
              <a:t>’</a:t>
            </a:r>
            <a:r>
              <a:rPr lang="ko-KR" altLang="en-US" sz="2800" b="1" dirty="0" smtClean="0"/>
              <a:t>로서의 환경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0248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강화학습 이란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0C693C9-D187-4F9F-AE5E-D5627E6BD365}"/>
              </a:ext>
            </a:extLst>
          </p:cNvPr>
          <p:cNvSpPr txBox="1"/>
          <p:nvPr/>
        </p:nvSpPr>
        <p:spPr>
          <a:xfrm>
            <a:off x="679053" y="3391013"/>
            <a:ext cx="78072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/>
              <a:t>2</a:t>
            </a:r>
            <a:r>
              <a:rPr lang="en-US" altLang="ko-KR" sz="2800" b="1" dirty="0" smtClean="0"/>
              <a:t>.</a:t>
            </a:r>
            <a:r>
              <a:rPr lang="ko-KR" altLang="en-US" sz="2800" b="1" dirty="0" smtClean="0"/>
              <a:t>그것을 사용한 </a:t>
            </a:r>
            <a:r>
              <a:rPr lang="en-US" altLang="ko-KR" sz="2800" b="1" dirty="0" smtClean="0"/>
              <a:t>‘</a:t>
            </a:r>
            <a:r>
              <a:rPr lang="ko-KR" altLang="en-US" sz="2800" b="1" dirty="0" smtClean="0"/>
              <a:t>문제풀이 기반</a:t>
            </a:r>
            <a:r>
              <a:rPr lang="en-US" altLang="ko-KR" sz="2800" b="1" dirty="0" smtClean="0"/>
              <a:t>’</a:t>
            </a:r>
            <a:r>
              <a:rPr lang="ko-KR" altLang="en-US" sz="2800" b="1" dirty="0" smtClean="0"/>
              <a:t>으로서의 환경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7509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강화학습 이란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hlinkClick r:id="rId2"/>
            <a:extLst>
              <a:ext uri="{FF2B5EF4-FFF2-40B4-BE49-F238E27FC236}">
                <a16:creationId xmlns:a16="http://schemas.microsoft.com/office/drawing/2014/main" xmlns="" id="{B06D8E71-BC36-4FB5-A1BF-BE91AC0E6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19" y="1234366"/>
            <a:ext cx="6848574" cy="43870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0C693C9-D187-4F9F-AE5E-D5627E6BD365}"/>
              </a:ext>
            </a:extLst>
          </p:cNvPr>
          <p:cNvSpPr txBox="1"/>
          <p:nvPr/>
        </p:nvSpPr>
        <p:spPr>
          <a:xfrm>
            <a:off x="1530968" y="5718810"/>
            <a:ext cx="635046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err="1" smtClean="0"/>
              <a:t>환경안에서</a:t>
            </a:r>
            <a:r>
              <a:rPr lang="ko-KR" altLang="en-US" sz="2400" b="1" dirty="0" smtClean="0"/>
              <a:t> 에이전트가 현재 상황을 판단해 보상을 최대화하는 방식의 선택방법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0555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강화학습 이란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E8221B9-4F20-4DB0-BE04-02AEEC15093E}"/>
              </a:ext>
            </a:extLst>
          </p:cNvPr>
          <p:cNvSpPr txBox="1"/>
          <p:nvPr/>
        </p:nvSpPr>
        <p:spPr>
          <a:xfrm>
            <a:off x="834206" y="5063895"/>
            <a:ext cx="75846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어떤 환경 안에서 정의된 에이전트가 현재 상태를 인식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631CC04-D247-4425-945C-5C3AAB906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5" y="1571408"/>
            <a:ext cx="7849298" cy="30219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1C424C5-49B9-4DBE-9A94-708FADC99B3B}"/>
              </a:ext>
            </a:extLst>
          </p:cNvPr>
          <p:cNvSpPr txBox="1"/>
          <p:nvPr/>
        </p:nvSpPr>
        <p:spPr>
          <a:xfrm>
            <a:off x="240216" y="5646854"/>
            <a:ext cx="877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무작위 행동 빈도를 낮추어 가면서 세상이 주는 보상에 대한 경험을 쌓아 </a:t>
            </a:r>
            <a:endParaRPr lang="en-US" altLang="ko-KR" b="1" dirty="0"/>
          </a:p>
          <a:p>
            <a:pPr algn="ctr"/>
            <a:r>
              <a:rPr lang="ko-KR" altLang="en-US" b="1" dirty="0"/>
              <a:t>세상의 다양한 모습에 대응할 수 있는 가장 올바른 행동 양식을 찾아가는 학습 방법</a:t>
            </a:r>
            <a:endParaRPr lang="ko-KR" altLang="en-US" dirty="0"/>
          </a:p>
        </p:txBody>
      </p:sp>
      <p:pic>
        <p:nvPicPr>
          <p:cNvPr id="1026" name="Picture 2" descr="C:\Users\user\Desktop\캡처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33" y="1091086"/>
            <a:ext cx="7584636" cy="383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79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89216" y="3043326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강화학습 이란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E8221B9-4F20-4DB0-BE04-02AEEC15093E}"/>
              </a:ext>
            </a:extLst>
          </p:cNvPr>
          <p:cNvSpPr txBox="1"/>
          <p:nvPr/>
        </p:nvSpPr>
        <p:spPr>
          <a:xfrm>
            <a:off x="601735" y="1377646"/>
            <a:ext cx="785051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    </a:t>
            </a:r>
            <a:r>
              <a:rPr lang="ko-KR" altLang="en-US" sz="3600" b="1" dirty="0" smtClean="0"/>
              <a:t>환경 </a:t>
            </a:r>
            <a:r>
              <a:rPr lang="en-US" altLang="ko-KR" sz="3600" b="1" dirty="0" err="1" smtClean="0"/>
              <a:t>vs</a:t>
            </a:r>
            <a:r>
              <a:rPr lang="en-US" altLang="ko-KR" sz="3600" b="1" dirty="0" smtClean="0"/>
              <a:t> </a:t>
            </a:r>
            <a:r>
              <a:rPr lang="ko-KR" altLang="en-US" sz="3600" b="1" dirty="0" smtClean="0"/>
              <a:t>에이전트</a:t>
            </a:r>
            <a:endParaRPr lang="en-US" altLang="ko-KR" sz="3600" b="1" dirty="0" smtClean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1C424C5-49B9-4DBE-9A94-708FADC99B3B}"/>
              </a:ext>
            </a:extLst>
          </p:cNvPr>
          <p:cNvSpPr txBox="1"/>
          <p:nvPr/>
        </p:nvSpPr>
        <p:spPr>
          <a:xfrm>
            <a:off x="240216" y="5505476"/>
            <a:ext cx="877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환경은 문제를 정의 에이전트는 문제를 풀이하는 역할</a:t>
            </a:r>
            <a:endParaRPr lang="ko-KR" altLang="en-US" sz="2400" dirty="0"/>
          </a:p>
        </p:txBody>
      </p:sp>
      <p:sp>
        <p:nvSpPr>
          <p:cNvPr id="4" name="타원 3"/>
          <p:cNvSpPr/>
          <p:nvPr/>
        </p:nvSpPr>
        <p:spPr>
          <a:xfrm>
            <a:off x="1540042" y="3169407"/>
            <a:ext cx="2133600" cy="18196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환경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5582649" y="3228741"/>
            <a:ext cx="1925055" cy="164805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에이전트</a:t>
            </a:r>
            <a:endParaRPr lang="ko-KR" alt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1C424C5-49B9-4DBE-9A94-708FADC99B3B}"/>
              </a:ext>
            </a:extLst>
          </p:cNvPr>
          <p:cNvSpPr txBox="1"/>
          <p:nvPr/>
        </p:nvSpPr>
        <p:spPr>
          <a:xfrm>
            <a:off x="5038427" y="2398087"/>
            <a:ext cx="301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문제풀이</a:t>
            </a:r>
            <a:endParaRPr lang="ko-KR" altLang="en-US" sz="240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1C424C5-49B9-4DBE-9A94-708FADC99B3B}"/>
              </a:ext>
            </a:extLst>
          </p:cNvPr>
          <p:cNvSpPr txBox="1"/>
          <p:nvPr/>
        </p:nvSpPr>
        <p:spPr>
          <a:xfrm>
            <a:off x="1184660" y="2413476"/>
            <a:ext cx="301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문제정의</a:t>
            </a:r>
            <a:endParaRPr lang="ko-KR" altLang="en-US" sz="240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182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OpenAI</a:t>
              </a:r>
              <a:r>
                <a:rPr lang="en-US" altLang="ko-KR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Gym</a:t>
              </a:r>
              <a:r>
                <a:rPr lang="ko-KR" altLang="en-US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이란</a:t>
              </a:r>
              <a:r>
                <a:rPr lang="en-US" altLang="ko-KR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  <a:endPara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0C693C9-D187-4F9F-AE5E-D5627E6BD365}"/>
              </a:ext>
            </a:extLst>
          </p:cNvPr>
          <p:cNvSpPr txBox="1"/>
          <p:nvPr/>
        </p:nvSpPr>
        <p:spPr>
          <a:xfrm>
            <a:off x="651805" y="5750132"/>
            <a:ext cx="78072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 err="1" smtClean="0"/>
              <a:t>OpenAi</a:t>
            </a:r>
            <a:r>
              <a:rPr lang="en-US" altLang="ko-KR" sz="2800" b="1" dirty="0" smtClean="0"/>
              <a:t> gym</a:t>
            </a:r>
            <a:endParaRPr lang="ko-KR" altLang="en-US" sz="2800" b="1" dirty="0"/>
          </a:p>
        </p:txBody>
      </p:sp>
      <p:pic>
        <p:nvPicPr>
          <p:cNvPr id="2050" name="Picture 2" descr="openai gym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968" y="1377646"/>
            <a:ext cx="62769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1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OpenAI</a:t>
              </a:r>
              <a:r>
                <a:rPr lang="en-US" altLang="ko-KR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Gym </a:t>
              </a:r>
              <a:r>
                <a:rPr lang="ko-KR" altLang="en-US" sz="2400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  <a:endPara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0C693C9-D187-4F9F-AE5E-D5627E6BD365}"/>
              </a:ext>
            </a:extLst>
          </p:cNvPr>
          <p:cNvSpPr txBox="1"/>
          <p:nvPr/>
        </p:nvSpPr>
        <p:spPr>
          <a:xfrm>
            <a:off x="629365" y="5758086"/>
            <a:ext cx="78072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 err="1" smtClean="0"/>
              <a:t>OpenAi</a:t>
            </a:r>
            <a:r>
              <a:rPr lang="en-US" altLang="ko-KR" sz="2800" b="1" dirty="0" smtClean="0"/>
              <a:t> Gym</a:t>
            </a:r>
            <a:r>
              <a:rPr lang="ko-KR" altLang="en-US" sz="2800" b="1" dirty="0" smtClean="0"/>
              <a:t>에서 제공하는 환경</a:t>
            </a:r>
            <a:endParaRPr lang="ko-KR" altLang="en-US" sz="2800" b="1" dirty="0"/>
          </a:p>
        </p:txBody>
      </p:sp>
      <p:pic>
        <p:nvPicPr>
          <p:cNvPr id="4098" name="Picture 2" descr="C:\Users\user\Desktop\캡쳐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28" y="1377646"/>
            <a:ext cx="7637893" cy="404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84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3167</TotalTime>
  <Words>251</Words>
  <Application>Microsoft Office PowerPoint</Application>
  <PresentationFormat>화면 슬라이드 쇼(4:3)</PresentationFormat>
  <Paragraphs>86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138</cp:revision>
  <dcterms:created xsi:type="dcterms:W3CDTF">2015-12-08T11:53:42Z</dcterms:created>
  <dcterms:modified xsi:type="dcterms:W3CDTF">2019-03-17T10:13:28Z</dcterms:modified>
</cp:coreProperties>
</file>